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ivel de texto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Text Placeholder 17"/>
          <p:cNvSpPr/>
          <p:nvPr>
            <p:ph type="body" sz="quarter" idx="13"/>
          </p:nvPr>
        </p:nvSpPr>
        <p:spPr>
          <a:xfrm>
            <a:off x="2904564" y="3606800"/>
            <a:ext cx="6382872" cy="1144588"/>
          </a:xfrm>
          <a:prstGeom prst="rect">
            <a:avLst/>
          </a:prstGeom>
        </p:spPr>
        <p:txBody>
          <a:bodyPr anchor="t"/>
          <a:lstStyle/>
          <a:p>
            <a:pPr>
              <a:defRPr b="0" cap="all" sz="2800">
                <a:solidFill>
                  <a:srgbClr val="BC945A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</a:p>
        </p:txBody>
      </p:sp>
      <p:sp>
        <p:nvSpPr>
          <p:cNvPr id="1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os objetos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Nivel de texto 1…"/>
          <p:cNvSpPr txBox="1"/>
          <p:nvPr>
            <p:ph type="body" sz="quarter" idx="1"/>
          </p:nvPr>
        </p:nvSpPr>
        <p:spPr>
          <a:xfrm>
            <a:off x="464696" y="1805796"/>
            <a:ext cx="4019756" cy="2760453"/>
          </a:xfrm>
          <a:prstGeom prst="rect">
            <a:avLst/>
          </a:prstGeom>
        </p:spPr>
        <p:txBody>
          <a:bodyPr anchor="t"/>
          <a:lstStyle>
            <a:lvl1pPr algn="l">
              <a:defRPr b="0" sz="2000">
                <a:solidFill>
                  <a:srgbClr val="404040"/>
                </a:solidFill>
              </a:defRPr>
            </a:lvl1pPr>
            <a:lvl2pPr marL="647700" indent="-190500" algn="l">
              <a:defRPr b="0" sz="2000">
                <a:solidFill>
                  <a:srgbClr val="404040"/>
                </a:solidFill>
              </a:defRPr>
            </a:lvl2pPr>
            <a:lvl3pPr marL="1143000" indent="-228600" algn="l">
              <a:defRPr b="0" sz="2000">
                <a:solidFill>
                  <a:srgbClr val="404040"/>
                </a:solidFill>
              </a:defRPr>
            </a:lvl3pPr>
            <a:lvl4pPr marL="1625600" indent="-254000" algn="l">
              <a:defRPr b="0" sz="2000">
                <a:solidFill>
                  <a:srgbClr val="404040"/>
                </a:solidFill>
              </a:defRPr>
            </a:lvl4pPr>
            <a:lvl5pPr marL="2082800" indent="-254000" algn="l">
              <a:defRPr b="0" sz="2000">
                <a:solidFill>
                  <a:srgbClr val="404040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4" name="Rectangle 13"/>
          <p:cNvSpPr/>
          <p:nvPr/>
        </p:nvSpPr>
        <p:spPr>
          <a:xfrm>
            <a:off x="-1" y="579499"/>
            <a:ext cx="257697" cy="915746"/>
          </a:xfrm>
          <a:prstGeom prst="rect">
            <a:avLst/>
          </a:prstGeom>
          <a:solidFill>
            <a:srgbClr val="A4214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5" name="Text Placeholder 15"/>
          <p:cNvSpPr/>
          <p:nvPr>
            <p:ph type="body" sz="quarter" idx="13"/>
          </p:nvPr>
        </p:nvSpPr>
        <p:spPr>
          <a:xfrm>
            <a:off x="464695" y="579499"/>
            <a:ext cx="4019758" cy="915746"/>
          </a:xfrm>
          <a:prstGeom prst="rect">
            <a:avLst/>
          </a:prstGeom>
        </p:spPr>
        <p:txBody>
          <a:bodyPr anchor="t"/>
          <a:lstStyle/>
          <a:p>
            <a:pPr algn="l">
              <a:defRPr b="0" sz="2400"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</a:p>
        </p:txBody>
      </p:sp>
      <p:pic>
        <p:nvPicPr>
          <p:cNvPr id="26" name="Imagen 10" descr="Imagen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629400"/>
            <a:ext cx="12192000" cy="228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Imagen 8" descr="Imagen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90322" y="617780"/>
            <a:ext cx="2354880" cy="63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Número de diapositiva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ación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o del título"/>
          <p:cNvSpPr txBox="1"/>
          <p:nvPr>
            <p:ph type="title"/>
          </p:nvPr>
        </p:nvSpPr>
        <p:spPr>
          <a:xfrm>
            <a:off x="449825" y="579499"/>
            <a:ext cx="8398342" cy="91574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A42145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</a:lstStyle>
          <a:p>
            <a:pPr/>
            <a:r>
              <a:t>Texto del título</a:t>
            </a:r>
          </a:p>
        </p:txBody>
      </p:sp>
      <p:sp>
        <p:nvSpPr>
          <p:cNvPr id="36" name="Nivel de texto 1…"/>
          <p:cNvSpPr txBox="1"/>
          <p:nvPr>
            <p:ph type="body" sz="half" idx="1"/>
          </p:nvPr>
        </p:nvSpPr>
        <p:spPr>
          <a:xfrm>
            <a:off x="2057401" y="1765487"/>
            <a:ext cx="7232921" cy="4620048"/>
          </a:xfrm>
          <a:prstGeom prst="rect">
            <a:avLst/>
          </a:prstGeom>
        </p:spPr>
        <p:txBody>
          <a:bodyPr anchor="t"/>
          <a:lstStyle>
            <a:lvl1pPr algn="l">
              <a:defRPr b="0" sz="2400">
                <a:solidFill>
                  <a:srgbClr val="404040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685800" indent="-228600" algn="l">
              <a:defRPr b="0" sz="2400">
                <a:solidFill>
                  <a:srgbClr val="404040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188719" indent="-274319" algn="l">
              <a:defRPr b="0" sz="2400">
                <a:solidFill>
                  <a:srgbClr val="404040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676400" indent="-304800" algn="l">
              <a:defRPr b="0" sz="2400">
                <a:solidFill>
                  <a:srgbClr val="404040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133600" indent="-304800" algn="l">
              <a:defRPr b="0" sz="2400">
                <a:solidFill>
                  <a:srgbClr val="404040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pic>
        <p:nvPicPr>
          <p:cNvPr id="37" name="Imagen 9" descr="Imagen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6629400"/>
            <a:ext cx="12192000" cy="228600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Rectangle 13"/>
          <p:cNvSpPr/>
          <p:nvPr/>
        </p:nvSpPr>
        <p:spPr>
          <a:xfrm>
            <a:off x="-1" y="579499"/>
            <a:ext cx="257697" cy="915746"/>
          </a:xfrm>
          <a:prstGeom prst="rect">
            <a:avLst/>
          </a:prstGeom>
          <a:solidFill>
            <a:srgbClr val="A42145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pic>
        <p:nvPicPr>
          <p:cNvPr id="39" name="Imagen 12" descr="Imagen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90322" y="617780"/>
            <a:ext cx="2354880" cy="63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Número de diapositiva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6"/>
          <p:cNvSpPr/>
          <p:nvPr/>
        </p:nvSpPr>
        <p:spPr>
          <a:xfrm>
            <a:off x="3524472" y="3343609"/>
            <a:ext cx="5029201" cy="1"/>
          </a:xfrm>
          <a:prstGeom prst="line">
            <a:avLst/>
          </a:prstGeom>
          <a:ln w="19050">
            <a:solidFill>
              <a:srgbClr val="DEC9A2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838200" y="1856169"/>
            <a:ext cx="10515600" cy="1144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pic>
        <p:nvPicPr>
          <p:cNvPr id="4" name="Imagen 9" descr="Imagen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18063" y="4914672"/>
            <a:ext cx="2928981" cy="78644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ángulo 14"/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DEC9A2">
              <a:alpha val="14902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" name="Texto del título"/>
          <p:cNvSpPr txBox="1"/>
          <p:nvPr>
            <p:ph type="title"/>
          </p:nvPr>
        </p:nvSpPr>
        <p:spPr>
          <a:xfrm>
            <a:off x="609600" y="0"/>
            <a:ext cx="10972800" cy="1692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7" name="Número de diapositiva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1pPr>
      <a:lvl2pPr marL="838200" marR="0" indent="-381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2pPr>
      <a:lvl3pPr marL="1371600" marR="0" indent="-4572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3pPr>
      <a:lvl4pPr marL="18796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4pPr>
      <a:lvl5pPr marL="23368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5pPr>
      <a:lvl6pPr marL="27940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6pPr>
      <a:lvl7pPr marL="32512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7pPr>
      <a:lvl8pPr marL="37084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8pPr>
      <a:lvl9pPr marL="4165600" marR="0" indent="-508000" algn="ctr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1" baseline="0" cap="none" i="0" spc="0" strike="noStrike" sz="4000" u="none">
          <a:solidFill>
            <a:srgbClr val="A42145"/>
          </a:solidFill>
          <a:uFillTx/>
          <a:latin typeface="Montserrat"/>
          <a:ea typeface="Montserrat"/>
          <a:cs typeface="Montserrat"/>
          <a:sym typeface="Montserra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Marcador de texto 2"/>
          <p:cNvSpPr txBox="1"/>
          <p:nvPr>
            <p:ph type="body" sz="quarter" idx="1"/>
          </p:nvPr>
        </p:nvSpPr>
        <p:spPr>
          <a:xfrm>
            <a:off x="2904564" y="3606800"/>
            <a:ext cx="6382872" cy="1144588"/>
          </a:xfrm>
          <a:prstGeom prst="rect">
            <a:avLst/>
          </a:prstGeom>
        </p:spPr>
        <p:txBody>
          <a:bodyPr anchor="t"/>
          <a:lstStyle>
            <a:lvl1pPr>
              <a:defRPr b="0" cap="all" sz="2800">
                <a:solidFill>
                  <a:srgbClr val="BC945A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pPr/>
            <a:r>
              <a:t>Lunes, 30 de marzo de 2020</a:t>
            </a:r>
          </a:p>
        </p:txBody>
      </p:sp>
      <p:sp>
        <p:nvSpPr>
          <p:cNvPr id="50" name="CuadroTexto 1"/>
          <p:cNvSpPr txBox="1"/>
          <p:nvPr/>
        </p:nvSpPr>
        <p:spPr>
          <a:xfrm>
            <a:off x="45720" y="1128321"/>
            <a:ext cx="12100560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4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51" name="Consejo de Salubridad General"/>
          <p:cNvSpPr txBox="1"/>
          <p:nvPr/>
        </p:nvSpPr>
        <p:spPr>
          <a:xfrm>
            <a:off x="2812127" y="2388861"/>
            <a:ext cx="6567746" cy="601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lvl1pPr algn="ctr">
              <a:defRPr b="1" sz="4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Consejo de Salubridad General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78" name="Medida 5: Una vez terminada la suspensión de actividades no esenciales y el resguardo domiciliario corresponsable, la Secretaría de Salud, en acuerdo con la Secretaría de Economía y la Secretaría del Trabajo, emitirá los lineamientos para un regreso escalonado y regionalizado a las actividades laborales, económicas y sociales de toda la población en México."/>
          <p:cNvSpPr txBox="1"/>
          <p:nvPr/>
        </p:nvSpPr>
        <p:spPr>
          <a:xfrm>
            <a:off x="571751" y="2454595"/>
            <a:ext cx="11048498" cy="258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5: </a:t>
            </a:r>
            <a:r>
              <a:t>Una vez terminada la suspensión de actividades no esenciales y el resguardo domiciliario corresponsable, la Secretaría de Salud, en acuerdo con la Secretaría de Economía y la Secretaría del Trabajo, emitirá los lineamientos para un regreso escalonado y regionalizado a las actividades laborales, económicas y sociales de toda la población en México.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81" name="Medida 6: Se deberán postergar hasta nuevo aviso todos los procesos electorales, censos y encuestas a realizarse en el territorio nacional, que involucren la movilización de personas y la interacción física (cara a cara) entre las mismas."/>
          <p:cNvSpPr txBox="1"/>
          <p:nvPr/>
        </p:nvSpPr>
        <p:spPr>
          <a:xfrm>
            <a:off x="571751" y="2215757"/>
            <a:ext cx="11048498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6: </a:t>
            </a:r>
            <a:r>
              <a:t>Se deberán postergar hasta nuevo aviso todos los procesos electorales, censos y encuestas a realizarse en el territorio nacional, que involucren la movilización de personas y la interacción física (cara a cara) entre las mismas.</a:t>
            </a:r>
          </a:p>
        </p:txBody>
      </p:sp>
      <p:sp>
        <p:nvSpPr>
          <p:cNvPr id="82" name="Medida 7: Todas las medidas deberán aplicarse con estricto respeto y apego a los derechos humanos."/>
          <p:cNvSpPr txBox="1"/>
          <p:nvPr/>
        </p:nvSpPr>
        <p:spPr>
          <a:xfrm>
            <a:off x="571751" y="4329442"/>
            <a:ext cx="11048498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7: </a:t>
            </a:r>
            <a:r>
              <a:t>Todas las medidas deberán aplicarse con estricto respeto y apego a los derechos humanos.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Marcador de texto 2"/>
          <p:cNvSpPr txBox="1"/>
          <p:nvPr>
            <p:ph type="body" sz="quarter" idx="1"/>
          </p:nvPr>
        </p:nvSpPr>
        <p:spPr>
          <a:xfrm>
            <a:off x="2904564" y="3606800"/>
            <a:ext cx="6382872" cy="1144588"/>
          </a:xfrm>
          <a:prstGeom prst="rect">
            <a:avLst/>
          </a:prstGeom>
        </p:spPr>
        <p:txBody>
          <a:bodyPr anchor="t"/>
          <a:lstStyle>
            <a:lvl1pPr>
              <a:defRPr b="0" cap="all" sz="2800">
                <a:solidFill>
                  <a:srgbClr val="BC945A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pPr/>
            <a:r>
              <a:t>Lunes, 30 de marzo de 2020</a:t>
            </a:r>
          </a:p>
        </p:txBody>
      </p:sp>
      <p:sp>
        <p:nvSpPr>
          <p:cNvPr id="85" name="CuadroTexto 1"/>
          <p:cNvSpPr txBox="1"/>
          <p:nvPr/>
        </p:nvSpPr>
        <p:spPr>
          <a:xfrm>
            <a:off x="45720" y="1128322"/>
            <a:ext cx="12100560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54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86" name="Consejo de Salubridad General"/>
          <p:cNvSpPr txBox="1"/>
          <p:nvPr/>
        </p:nvSpPr>
        <p:spPr>
          <a:xfrm>
            <a:off x="2812127" y="2388861"/>
            <a:ext cx="6567746" cy="601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lvl1pPr algn="ctr">
              <a:defRPr b="1" sz="40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Consejo de Salubridad General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54" name="Medida 1: Se ordena la suspensión inmediata, del 30 de marzo al 30 de abril 2020, de actividades no esenciales en los sectores público, privado y social, con la finalidad de mitigar la dispersión y transmisión del virus SARS-CoV-2 en la comunidad, para disminuir la carga de enfermedad, sus complicaciones y muerte por COVID-19 en la población residente en el territorio nacional."/>
          <p:cNvSpPr txBox="1"/>
          <p:nvPr/>
        </p:nvSpPr>
        <p:spPr>
          <a:xfrm>
            <a:off x="571751" y="2337589"/>
            <a:ext cx="11048498" cy="258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1: </a:t>
            </a:r>
            <a:r>
              <a:t>Se ordena la suspensión inmediata, del 30 de marzo al 30 de abril 2020, de actividades no esenciales en los sectores público, privado y social, con la finalidad de mitigar la dispersión y transmisión del virus SARS-CoV-2 en la comunidad, para disminuir la carga de enfermedad, sus complicaciones y muerte por COVID-19 en la población residente en el territorio nacional.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57" name="Se consideran como actividades esenciales para la presente medida, las siguientes:…"/>
          <p:cNvSpPr txBox="1"/>
          <p:nvPr/>
        </p:nvSpPr>
        <p:spPr>
          <a:xfrm>
            <a:off x="571751" y="1969026"/>
            <a:ext cx="11048498" cy="4003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t>Se consideran como actividades esenciales para la presente medida, las siguientes:</a:t>
            </a:r>
          </a:p>
          <a:p>
            <a:pPr algn="just">
              <a:defRPr sz="2300"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just"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1, Inciso a): </a:t>
            </a:r>
            <a:r>
              <a:t>Las que de manera directa son necesarias para atender la contingencia sanitaria, como son las actividades laborales de la rama médica, paramédica, administrativa y de apoyo en todo el sector salud, público y privado. Así también como a los que participan en su abasto, servicios y proveeduría, entre las que destacan el sector farmacéutico tanto en su producción como en su distribución (farmacias); la manufactura de insumos, equipamiento médico y tecnologías para la atención de la salud, así como los involucrados en la adecuada disposición de los residuos peligrosos biológicos-infecciosos (RPBI), así como la limpieza y sanitización de las unidades médicas en los diferentes niveles de atención.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60" name="Se consideran como actividades esenciales para la presente medida, las siguientes:…"/>
          <p:cNvSpPr txBox="1"/>
          <p:nvPr/>
        </p:nvSpPr>
        <p:spPr>
          <a:xfrm>
            <a:off x="571751" y="2269799"/>
            <a:ext cx="11048498" cy="311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t>Se consideran como actividades esenciales para la presente medida, las siguientes:</a:t>
            </a:r>
          </a:p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1, Inciso b): </a:t>
            </a:r>
            <a:r>
              <a:t>Las involucradas en la seguridad pública y la protección ciudadana; en la defensa de la integridad y la soberanía nacional; la procuración e impartición de justicia, así como la actividad legislativa en los niveles federal y estatal.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63" name="Se consideran como actividades esenciales para la presente medida, las siguientes:…"/>
          <p:cNvSpPr txBox="1"/>
          <p:nvPr/>
        </p:nvSpPr>
        <p:spPr>
          <a:xfrm>
            <a:off x="571751" y="1468407"/>
            <a:ext cx="11048498" cy="5044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defRPr sz="2200">
                <a:latin typeface="+mn-lt"/>
                <a:ea typeface="+mn-ea"/>
                <a:cs typeface="+mn-cs"/>
                <a:sym typeface="Helvetica"/>
              </a:defRPr>
            </a:pPr>
            <a:r>
              <a:t>Se consideran como actividades esenciales para la presente medida, las siguientes:</a:t>
            </a:r>
          </a:p>
          <a:p>
            <a:pPr algn="just">
              <a:defRPr sz="2200"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just">
              <a:defRPr sz="22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1, Inciso c): </a:t>
            </a:r>
            <a:r>
              <a:t>Los sectores considerados como esenciales para el funcionamiento fundamental de la economía: financieros, el de recaudación tributaria, distribución y venta de energéticos, gasolineras y gas, generación y distribución de agua potable, industria de alimentos y bebidas no alcohólicas, mercados de alimentos, supermercados, tiendas de autoservicio, abarrotes y venta de alimentos preparados; servicios de transportes de pasajeros y carga; producción agrícola y pecuaria, agroindustria, química, productos de limpieza; ferreterías, servicios de mensajería, guardias en labores de seguridad privada; guarderías y estancias infantiles, asilos y estancias para personas de la tercera edad, telecomunicaciones y medios de información, servicios privados de emergencia, servicios funerarios y de inhumación, de almacenamiento y cadena de frio de insumos esenciales, logística (aeropuertos, puertos y ferrocarriles), así como actividades cuya suspensión pueda tener efectos irreversibles para su continuación.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66" name="Se consideran como actividades esenciales para la presente medida, las siguientes:…"/>
          <p:cNvSpPr txBox="1"/>
          <p:nvPr/>
        </p:nvSpPr>
        <p:spPr>
          <a:xfrm>
            <a:off x="571751" y="2009990"/>
            <a:ext cx="11048498" cy="386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2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t>Se consideran como actividades esenciales para la presente medida, las siguientes:</a:t>
            </a:r>
          </a:p>
          <a:p>
            <a:pPr algn="just">
              <a:lnSpc>
                <a:spcPct val="12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just">
              <a:lnSpc>
                <a:spcPct val="12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1, Inciso d): </a:t>
            </a:r>
            <a:r>
              <a:t>La operación de los programas sociales del gobierno.</a:t>
            </a:r>
          </a:p>
          <a:p>
            <a:pPr algn="just">
              <a:lnSpc>
                <a:spcPct val="12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</a:p>
          <a:p>
            <a:pPr algn="just">
              <a:lnSpc>
                <a:spcPct val="12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1, Inciso e): </a:t>
            </a:r>
            <a:r>
              <a:t>La conservación y mantenimiento de infraestructura crítica que asegura la producción y distribución de servicios indispensables como ser los de: agua potable, energía eléctrica, gas, petróleo, gasolina, turbosina, saneamiento básico, transporte público, infraestructura hospitalaria y médica de primer nivel, entre otros más que pudieran ser definidas bajo esta categoría.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69" name="Medida 2: En todos los sectores y actividades definidos como esenciales, se deberán aplicar de manera obligatoria las siguientes acciones: no realizar reuniones o congregaciones de más de 100 personas, lavado frecuente de manos, estornudar o toser aplicando la etiqueta respiratoria, saludo a distancia (no saludar de beso, ni de mano, ni de abrazo) y todas las demás medidas de sana distancia vigentes y emitidas por la Secretaría de Salud Federal."/>
          <p:cNvSpPr txBox="1"/>
          <p:nvPr/>
        </p:nvSpPr>
        <p:spPr>
          <a:xfrm>
            <a:off x="571751" y="2383370"/>
            <a:ext cx="11048498" cy="311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2: </a:t>
            </a:r>
            <a:r>
              <a:t>En todos los sectores y actividades definidos como esenciales, se deberán aplicar de manera obligatoria las siguientes acciones: no realizar reuniones o congregaciones de más de 100 personas, lavado frecuente de manos, estornudar o toser aplicando la etiqueta respiratoria, saludo a distancia (no saludar de beso, ni de mano, ni de abrazo) y todas las demás medidas de sana distancia vigentes y emitidas por la Secretaría de Salud Federal.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72" name="Medida 3: Se exhorta a toda la población residente en el territorio mexicano, incluida la que arribe al mismo procedente del extranjero, y que no participa en actividades laborales esenciales a cumplir resguardo domiciliario corresponsable del 30 de marzo al 30 de abril 2020. Se entiende como resguardo domiciliario corresponsable a la limitación voluntaria de movilidad, permaneciendo en el domicilio particular la mayor parte del tiempo posible."/>
          <p:cNvSpPr txBox="1"/>
          <p:nvPr/>
        </p:nvSpPr>
        <p:spPr>
          <a:xfrm>
            <a:off x="571751" y="2246398"/>
            <a:ext cx="11048498" cy="311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3: </a:t>
            </a:r>
            <a:r>
              <a:t>Se exhorta a toda la población residente en el territorio mexicano, incluida la que arribe al mismo procedente del extranjero, y que no participa en actividades laborales esenciales a cumplir </a:t>
            </a:r>
            <a:r>
              <a:rPr b="1"/>
              <a:t>resguardo domiciliario corresponsable</a:t>
            </a:r>
            <a:r>
              <a:t> del 30 de marzo al 30 de abril 2020. Se entiende como resguardo domiciliario corresponsable a la limitación voluntaria de movilidad, permaneciendo en el domicilio particular la mayor parte del tiempo posible.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1"/>
          <p:cNvSpPr txBox="1"/>
          <p:nvPr/>
        </p:nvSpPr>
        <p:spPr>
          <a:xfrm>
            <a:off x="304357" y="763052"/>
            <a:ext cx="8939303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3000">
                <a:solidFill>
                  <a:srgbClr val="6E152E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</a:lstStyle>
          <a:p>
            <a:pPr/>
            <a:r>
              <a:t>Medidas de Seguridad Sanitaria</a:t>
            </a:r>
          </a:p>
        </p:txBody>
      </p:sp>
      <p:sp>
        <p:nvSpPr>
          <p:cNvPr id="75" name="Medida 4: El resguardo domiciliario corresponsable se aplica de manera estricta a toda persona mayor de 60 años de edad o con diagnóstico de hipertensión arterial, diabetes, enfermedad cardiaca o pulmonar, inmunosupresión (adquirida o provocada), en estado de embarazo o puerperio inmediato, independientemente de si su actividad laboral se considera esencial. El personal esencial de interés público podrá, de manera voluntaria, presentarse a laborar."/>
          <p:cNvSpPr txBox="1"/>
          <p:nvPr/>
        </p:nvSpPr>
        <p:spPr>
          <a:xfrm>
            <a:off x="571751" y="2234697"/>
            <a:ext cx="11048498" cy="311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just">
              <a:lnSpc>
                <a:spcPct val="150000"/>
              </a:lnSpc>
              <a:defRPr sz="2300">
                <a:latin typeface="+mn-lt"/>
                <a:ea typeface="+mn-ea"/>
                <a:cs typeface="+mn-cs"/>
                <a:sym typeface="Helvetica"/>
              </a:defRPr>
            </a:pPr>
            <a:r>
              <a:rPr b="1"/>
              <a:t>Medida 4: </a:t>
            </a:r>
            <a:r>
              <a:t>El resguardo domiciliario corresponsable se aplica de manera estricta a toda persona mayor de 60 años de edad o con diagnóstico de hipertensión arterial, diabetes, enfermedad cardiaca o pulmonar, inmunosupresión (adquirida o provocada), en estado de embarazo o puerperio inmediato, independientemente de si su actividad laboral se considera esencial. El personal esencial de interés público podrá, de manera voluntaria, presentarse a laborar.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